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4"/>
  </p:sldMasterIdLst>
  <p:notesMasterIdLst>
    <p:notesMasterId r:id="rId22"/>
  </p:notesMasterIdLst>
  <p:handoutMasterIdLst>
    <p:handoutMasterId r:id="rId23"/>
  </p:handoutMasterIdLst>
  <p:sldIdLst>
    <p:sldId id="979" r:id="rId5"/>
    <p:sldId id="1017" r:id="rId6"/>
    <p:sldId id="1018" r:id="rId7"/>
    <p:sldId id="1033" r:id="rId8"/>
    <p:sldId id="1019" r:id="rId9"/>
    <p:sldId id="962" r:id="rId10"/>
    <p:sldId id="1020" r:id="rId11"/>
    <p:sldId id="1021" r:id="rId12"/>
    <p:sldId id="1022" r:id="rId13"/>
    <p:sldId id="1023" r:id="rId14"/>
    <p:sldId id="1026" r:id="rId15"/>
    <p:sldId id="1027" r:id="rId16"/>
    <p:sldId id="1028" r:id="rId17"/>
    <p:sldId id="1029" r:id="rId18"/>
    <p:sldId id="1030" r:id="rId19"/>
    <p:sldId id="1031" r:id="rId20"/>
    <p:sldId id="1032" r:id="rId21"/>
  </p:sldIdLst>
  <p:sldSz cx="9144000" cy="5143500" type="screen16x9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A82029E7-333B-426F-AD50-9F26115E6414}">
          <p14:sldIdLst>
            <p14:sldId id="979"/>
            <p14:sldId id="1017"/>
            <p14:sldId id="1018"/>
            <p14:sldId id="1033"/>
            <p14:sldId id="1019"/>
            <p14:sldId id="962"/>
            <p14:sldId id="1020"/>
            <p14:sldId id="1021"/>
            <p14:sldId id="1022"/>
            <p14:sldId id="1023"/>
            <p14:sldId id="1026"/>
            <p14:sldId id="1027"/>
            <p14:sldId id="1028"/>
            <p14:sldId id="1029"/>
            <p14:sldId id="1030"/>
            <p14:sldId id="1031"/>
            <p14:sldId id="1032"/>
          </p14:sldIdLst>
        </p14:section>
        <p14:section name="Naamloze sectie" id="{0E07F6B7-148C-4721-902C-50905E3F7D7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ESMANS Arne" initials="B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9B1"/>
    <a:srgbClr val="FFF6D9"/>
    <a:srgbClr val="FEBF3B"/>
    <a:srgbClr val="F0A919"/>
    <a:srgbClr val="FF3801"/>
    <a:srgbClr val="2F7964"/>
    <a:srgbClr val="D2EEE6"/>
    <a:srgbClr val="A88000"/>
    <a:srgbClr val="E59901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5" autoAdjust="0"/>
    <p:restoredTop sz="92954" autoAdjust="0"/>
  </p:normalViewPr>
  <p:slideViewPr>
    <p:cSldViewPr>
      <p:cViewPr varScale="1">
        <p:scale>
          <a:sx n="123" d="100"/>
          <a:sy n="123" d="100"/>
        </p:scale>
        <p:origin x="120" y="324"/>
      </p:cViewPr>
      <p:guideLst>
        <p:guide orient="horz" pos="576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14"/>
    </p:cViewPr>
  </p:sorterViewPr>
  <p:notesViewPr>
    <p:cSldViewPr>
      <p:cViewPr varScale="1">
        <p:scale>
          <a:sx n="60" d="100"/>
          <a:sy n="60" d="100"/>
        </p:scale>
        <p:origin x="-1574" y="-91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8"/>
            <a:ext cx="2946189" cy="4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8"/>
            <a:ext cx="2946188" cy="4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715"/>
            <a:ext cx="2946189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378715"/>
            <a:ext cx="2946188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9E9B3733-A004-4573-88B9-460348E0FF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4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8"/>
            <a:ext cx="2946189" cy="4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8"/>
            <a:ext cx="2946188" cy="4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6" y="4690147"/>
            <a:ext cx="4983902" cy="44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715"/>
            <a:ext cx="2946189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378715"/>
            <a:ext cx="2946188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85D2D686-B68F-4FC4-AA8F-55AEB3A1F1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97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9" charset="0"/>
        <a:ea typeface="MS PGothic" pitchFamily="34" charset="-128"/>
        <a:cs typeface="ＭＳ Ｐゴシック" pitchFamily="6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9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9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9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9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63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69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3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69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3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8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9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3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29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0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2D686-B68F-4FC4-AA8F-55AEB3A1F1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214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hthoek 8"/>
          <p:cNvSpPr/>
          <p:nvPr userDrawn="1"/>
        </p:nvSpPr>
        <p:spPr>
          <a:xfrm flipV="1">
            <a:off x="0" y="0"/>
            <a:ext cx="9144000" cy="1203325"/>
          </a:xfrm>
          <a:prstGeom prst="rect">
            <a:avLst/>
          </a:prstGeom>
          <a:solidFill>
            <a:srgbClr val="D22E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5" name="Afbeelding 4" descr="header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3478"/>
            <a:ext cx="8933688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1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5">
            <a:extLst>
              <a:ext uri="{FF2B5EF4-FFF2-40B4-BE49-F238E27FC236}">
                <a16:creationId xmlns:a16="http://schemas.microsoft.com/office/drawing/2014/main" id="{096F138F-D4F8-2246-AFE1-04589EF865FF}"/>
              </a:ext>
            </a:extLst>
          </p:cNvPr>
          <p:cNvSpPr/>
          <p:nvPr userDrawn="1"/>
        </p:nvSpPr>
        <p:spPr>
          <a:xfrm>
            <a:off x="0" y="-1"/>
            <a:ext cx="9144000" cy="12033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62" h="1125">
                <a:moveTo>
                  <a:pt x="6062" y="1125"/>
                </a:moveTo>
                <a:lnTo>
                  <a:pt x="0" y="1125"/>
                </a:lnTo>
                <a:lnTo>
                  <a:pt x="0" y="0"/>
                </a:lnTo>
                <a:lnTo>
                  <a:pt x="6062" y="0"/>
                </a:lnTo>
                <a:close/>
              </a:path>
            </a:pathLst>
          </a:custGeom>
          <a:solidFill>
            <a:srgbClr val="61B0C8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BE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5" name="Afbeelding 4" descr="header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2702"/>
            <a:ext cx="8933688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0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C77893C-CDB5-1242-BA79-BFAE792F92F2}"/>
              </a:ext>
            </a:extLst>
          </p:cNvPr>
          <p:cNvSpPr/>
          <p:nvPr userDrawn="1"/>
        </p:nvSpPr>
        <p:spPr>
          <a:xfrm>
            <a:off x="0" y="0"/>
            <a:ext cx="9144000" cy="1203324"/>
          </a:xfrm>
          <a:prstGeom prst="rect">
            <a:avLst/>
          </a:prstGeom>
          <a:solidFill>
            <a:srgbClr val="FEBF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 descr="header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2702"/>
            <a:ext cx="8933688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15589A8-E995-F543-9F0A-FF9249DAC0EE}"/>
              </a:ext>
            </a:extLst>
          </p:cNvPr>
          <p:cNvSpPr/>
          <p:nvPr userDrawn="1"/>
        </p:nvSpPr>
        <p:spPr>
          <a:xfrm>
            <a:off x="0" y="0"/>
            <a:ext cx="9144000" cy="1203324"/>
          </a:xfrm>
          <a:prstGeom prst="rect">
            <a:avLst/>
          </a:prstGeom>
          <a:solidFill>
            <a:srgbClr val="73C9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 descr="header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2702"/>
            <a:ext cx="8933688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8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0FD188A-BA0D-D546-9784-661150F5478C}"/>
              </a:ext>
            </a:extLst>
          </p:cNvPr>
          <p:cNvSpPr/>
          <p:nvPr userDrawn="1"/>
        </p:nvSpPr>
        <p:spPr>
          <a:xfrm>
            <a:off x="0" y="1"/>
            <a:ext cx="9144000" cy="12033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</a:endParaRPr>
          </a:p>
        </p:txBody>
      </p:sp>
      <p:pic>
        <p:nvPicPr>
          <p:cNvPr id="5" name="Afbeelding 4" descr="header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2702"/>
            <a:ext cx="8933688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0FD188A-BA0D-D546-9784-661150F5478C}"/>
              </a:ext>
            </a:extLst>
          </p:cNvPr>
          <p:cNvSpPr/>
          <p:nvPr userDrawn="1"/>
        </p:nvSpPr>
        <p:spPr>
          <a:xfrm>
            <a:off x="0" y="0"/>
            <a:ext cx="9144000" cy="1203324"/>
          </a:xfrm>
          <a:prstGeom prst="rect">
            <a:avLst/>
          </a:prstGeom>
          <a:solidFill>
            <a:srgbClr val="D2C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</a:endParaRPr>
          </a:p>
        </p:txBody>
      </p:sp>
      <p:pic>
        <p:nvPicPr>
          <p:cNvPr id="5" name="Afbeelding 4" descr="header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2702"/>
            <a:ext cx="8933688" cy="1008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hthoek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22E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08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hthoek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A23EE81-5563-CD46-808B-668BEA89633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3C9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5356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6C127E-E71D-2841-A264-A7B33A4EAED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BF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382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hthoek 8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D22E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5" name="Afbeelding 4" descr="header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3478"/>
            <a:ext cx="8933688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968B877-9A60-874E-B125-26CEC7EAC6DD}"/>
              </a:ext>
            </a:extLst>
          </p:cNvPr>
          <p:cNvSpPr/>
          <p:nvPr userDrawn="1"/>
        </p:nvSpPr>
        <p:spPr>
          <a:xfrm>
            <a:off x="-23530" y="0"/>
            <a:ext cx="916753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60832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C890575-15E8-B94C-840C-9DE66D48452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9186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2C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D45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00"/>
          </a:p>
        </p:txBody>
      </p:sp>
      <p:pic>
        <p:nvPicPr>
          <p:cNvPr id="3" name="Afbeelding 2" descr="logo-slide-w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6675"/>
            <a:ext cx="8817864" cy="49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0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hthoek 8"/>
          <p:cNvSpPr/>
          <p:nvPr userDrawn="1"/>
        </p:nvSpPr>
        <p:spPr>
          <a:xfrm>
            <a:off x="0" y="1203325"/>
            <a:ext cx="9144000" cy="3940175"/>
          </a:xfrm>
          <a:prstGeom prst="rect">
            <a:avLst/>
          </a:prstGeom>
          <a:solidFill>
            <a:srgbClr val="D22E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6" name="Afbeelding 5" descr="header-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3478"/>
            <a:ext cx="8933688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3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ED3E87D-4934-4E42-B4B1-2B3D36E36301}"/>
              </a:ext>
            </a:extLst>
          </p:cNvPr>
          <p:cNvSpPr/>
          <p:nvPr userDrawn="1"/>
        </p:nvSpPr>
        <p:spPr>
          <a:xfrm>
            <a:off x="0" y="1203324"/>
            <a:ext cx="9144000" cy="39401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</a:endParaRPr>
          </a:p>
        </p:txBody>
      </p:sp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Afbeelding 5" descr="header-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3478"/>
            <a:ext cx="8933688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5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3B0D4A6-CF57-4D4A-924E-CED6C1E72747}"/>
              </a:ext>
            </a:extLst>
          </p:cNvPr>
          <p:cNvSpPr/>
          <p:nvPr userDrawn="1"/>
        </p:nvSpPr>
        <p:spPr>
          <a:xfrm>
            <a:off x="0" y="1203324"/>
            <a:ext cx="9144000" cy="3940176"/>
          </a:xfrm>
          <a:prstGeom prst="rect">
            <a:avLst/>
          </a:prstGeom>
          <a:solidFill>
            <a:srgbClr val="FEBF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Afbeelding 5" descr="header-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3478"/>
            <a:ext cx="8933688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3E3F250-207D-3348-A2A8-22D7B3883A8C}"/>
              </a:ext>
            </a:extLst>
          </p:cNvPr>
          <p:cNvSpPr/>
          <p:nvPr userDrawn="1"/>
        </p:nvSpPr>
        <p:spPr>
          <a:xfrm>
            <a:off x="0" y="1203324"/>
            <a:ext cx="9144000" cy="3940176"/>
          </a:xfrm>
          <a:prstGeom prst="rect">
            <a:avLst/>
          </a:prstGeom>
          <a:solidFill>
            <a:srgbClr val="73C9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Afbeelding 5" descr="header-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3478"/>
            <a:ext cx="8933688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5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hthoek 8"/>
          <p:cNvSpPr/>
          <p:nvPr userDrawn="1"/>
        </p:nvSpPr>
        <p:spPr>
          <a:xfrm>
            <a:off x="0" y="1203325"/>
            <a:ext cx="9144000" cy="394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6" name="Afbeelding 5" descr="header-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3478"/>
            <a:ext cx="8933688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hthoek 8"/>
          <p:cNvSpPr/>
          <p:nvPr userDrawn="1"/>
        </p:nvSpPr>
        <p:spPr>
          <a:xfrm>
            <a:off x="0" y="1203325"/>
            <a:ext cx="9144000" cy="3940175"/>
          </a:xfrm>
          <a:prstGeom prst="rect">
            <a:avLst/>
          </a:prstGeom>
          <a:solidFill>
            <a:srgbClr val="D2C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6" name="Afbeelding 5" descr="header-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3478"/>
            <a:ext cx="8933688" cy="1008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/>
          <p:nvPr userDrawn="1"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Afbeelding 5" descr="header-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3478"/>
            <a:ext cx="8933688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0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Titelstijl van model bewerken</a:t>
            </a:r>
            <a:endParaRPr lang="nl-NL"/>
          </a:p>
        </p:txBody>
      </p:sp>
      <p:sp>
        <p:nvSpPr>
          <p:cNvPr id="614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C46B2A-792B-47D1-B5AA-254DE22AD862}" type="datetimeFigureOut">
              <a:rPr lang="nl-NL"/>
              <a:pPr>
                <a:defRPr/>
              </a:pPr>
              <a:t>30-9-2021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79D881-095B-4655-83E9-ED60510D6C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76" r:id="rId4"/>
    <p:sldLayoutId id="2147483777" r:id="rId5"/>
    <p:sldLayoutId id="2147483778" r:id="rId6"/>
    <p:sldLayoutId id="2147483769" r:id="rId7"/>
    <p:sldLayoutId id="2147483784" r:id="rId8"/>
    <p:sldLayoutId id="2147483767" r:id="rId9"/>
    <p:sldLayoutId id="2147483763" r:id="rId10"/>
    <p:sldLayoutId id="2147483768" r:id="rId11"/>
    <p:sldLayoutId id="2147483779" r:id="rId12"/>
    <p:sldLayoutId id="2147483780" r:id="rId13"/>
    <p:sldLayoutId id="2147483770" r:id="rId14"/>
    <p:sldLayoutId id="2147483783" r:id="rId15"/>
    <p:sldLayoutId id="2147483764" r:id="rId16"/>
    <p:sldLayoutId id="2147483782" r:id="rId17"/>
    <p:sldLayoutId id="2147483773" r:id="rId18"/>
    <p:sldLayoutId id="2147483774" r:id="rId19"/>
    <p:sldLayoutId id="2147483766" r:id="rId20"/>
    <p:sldLayoutId id="2147483775" r:id="rId21"/>
    <p:sldLayoutId id="2147483785" r:id="rId22"/>
    <p:sldLayoutId id="2147483771" r:id="rId2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47563" y="1707654"/>
            <a:ext cx="8316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200" b="1" dirty="0">
                <a:solidFill>
                  <a:schemeClr val="accent5"/>
                </a:solidFill>
                <a:latin typeface="Verdana"/>
                <a:ea typeface="ＭＳ Ｐゴシック" charset="0"/>
                <a:cs typeface="Verdana"/>
              </a:rPr>
              <a:t>IUC-project </a:t>
            </a:r>
          </a:p>
          <a:p>
            <a:r>
              <a:rPr lang="nl-NL" sz="4200" b="1" dirty="0">
                <a:solidFill>
                  <a:schemeClr val="accent5"/>
                </a:solidFill>
                <a:latin typeface="Verdana"/>
                <a:ea typeface="ＭＳ Ｐゴシック" charset="0"/>
                <a:cs typeface="Verdana"/>
              </a:rPr>
              <a:t>		ARU - Tanzania</a:t>
            </a:r>
            <a:endParaRPr lang="nl-NL" sz="4200" b="1" dirty="0">
              <a:solidFill>
                <a:schemeClr val="accent5"/>
              </a:solidFill>
              <a:latin typeface="Verdana"/>
              <a:cs typeface="Verdana"/>
            </a:endParaRPr>
          </a:p>
        </p:txBody>
      </p:sp>
      <p:sp>
        <p:nvSpPr>
          <p:cNvPr id="7" name="Rechthoek 6"/>
          <p:cNvSpPr/>
          <p:nvPr/>
        </p:nvSpPr>
        <p:spPr>
          <a:xfrm rot="5400000">
            <a:off x="3232492" y="-1471234"/>
            <a:ext cx="2631005" cy="8016885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4">
            <a:extLst>
              <a:ext uri="{FF2B5EF4-FFF2-40B4-BE49-F238E27FC236}">
                <a16:creationId xmlns:a16="http://schemas.microsoft.com/office/drawing/2014/main" id="{1C55C5AA-424D-4F2B-8F17-5E795BE2E4CC}"/>
              </a:ext>
            </a:extLst>
          </p:cNvPr>
          <p:cNvSpPr txBox="1"/>
          <p:nvPr/>
        </p:nvSpPr>
        <p:spPr>
          <a:xfrm>
            <a:off x="3347864" y="4203348"/>
            <a:ext cx="572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i="1" dirty="0">
                <a:solidFill>
                  <a:schemeClr val="bg1"/>
                </a:solidFill>
                <a:latin typeface="Verdana"/>
                <a:ea typeface="ＭＳ Ｐゴシック" charset="0"/>
                <a:cs typeface="Verdana"/>
              </a:rPr>
              <a:t>Em. prof. ir. Rob Cuyvers</a:t>
            </a:r>
          </a:p>
          <a:p>
            <a:pPr algn="r"/>
            <a:r>
              <a:rPr lang="nl-NL" sz="1600" i="1" dirty="0">
                <a:solidFill>
                  <a:schemeClr val="bg1"/>
                </a:solidFill>
                <a:latin typeface="Verdana"/>
                <a:ea typeface="ＭＳ Ｐゴシック" charset="0"/>
                <a:cs typeface="Verdana"/>
              </a:rPr>
              <a:t>Prof. dr. Gabriel </a:t>
            </a:r>
            <a:r>
              <a:rPr lang="nl-NL" sz="1600" i="1" dirty="0" err="1">
                <a:solidFill>
                  <a:schemeClr val="bg1"/>
                </a:solidFill>
                <a:latin typeface="Verdana"/>
                <a:ea typeface="ＭＳ Ｐゴシック" charset="0"/>
                <a:cs typeface="Verdana"/>
              </a:rPr>
              <a:t>Kassenga</a:t>
            </a:r>
            <a:r>
              <a:rPr lang="nl-NL" sz="1600" i="1" dirty="0">
                <a:solidFill>
                  <a:schemeClr val="bg1"/>
                </a:solidFill>
                <a:latin typeface="Verdana"/>
                <a:ea typeface="ＭＳ Ｐゴシック" charset="0"/>
                <a:cs typeface="Verdana"/>
              </a:rPr>
              <a:t> </a:t>
            </a:r>
            <a:endParaRPr lang="nl-NL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592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-92546"/>
            <a:ext cx="8928992" cy="5400600"/>
          </a:xfrm>
          <a:prstGeom prst="rect">
            <a:avLst/>
          </a:prstGeom>
          <a:noFill/>
          <a:ln w="38100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15B67-704C-4757-B857-19228DA81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0"/>
            <a:ext cx="56735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566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-92546"/>
            <a:ext cx="8928992" cy="5328592"/>
          </a:xfrm>
          <a:prstGeom prst="rect">
            <a:avLst/>
          </a:prstGeom>
          <a:noFill/>
          <a:ln w="38100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9B781AAE-5A78-445F-9FC8-5F6CE0C6E8B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8059"/>
            <a:ext cx="6768752" cy="4847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58780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-92546"/>
            <a:ext cx="8928992" cy="5328592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hoek 43">
            <a:extLst>
              <a:ext uri="{FF2B5EF4-FFF2-40B4-BE49-F238E27FC236}">
                <a16:creationId xmlns:a16="http://schemas.microsoft.com/office/drawing/2014/main" id="{9F5AD369-7829-4EA5-B1D3-81CA7D53BF52}"/>
              </a:ext>
            </a:extLst>
          </p:cNvPr>
          <p:cNvSpPr/>
          <p:nvPr/>
        </p:nvSpPr>
        <p:spPr>
          <a:xfrm>
            <a:off x="1845684" y="750279"/>
            <a:ext cx="5544615" cy="414380"/>
          </a:xfrm>
          <a:prstGeom prst="rect">
            <a:avLst/>
          </a:prstGeom>
          <a:solidFill>
            <a:srgbClr val="2F7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PROJECTS</a:t>
            </a:r>
          </a:p>
        </p:txBody>
      </p:sp>
      <p:sp>
        <p:nvSpPr>
          <p:cNvPr id="9" name="Tekstvak 30">
            <a:extLst>
              <a:ext uri="{FF2B5EF4-FFF2-40B4-BE49-F238E27FC236}">
                <a16:creationId xmlns:a16="http://schemas.microsoft.com/office/drawing/2014/main" id="{B3D374BA-C4EA-46DE-BEEC-94C89AF81EAC}"/>
              </a:ext>
            </a:extLst>
          </p:cNvPr>
          <p:cNvSpPr txBox="1"/>
          <p:nvPr/>
        </p:nvSpPr>
        <p:spPr>
          <a:xfrm>
            <a:off x="1691680" y="1255901"/>
            <a:ext cx="6912768" cy="3382341"/>
          </a:xfrm>
          <a:prstGeom prst="rect">
            <a:avLst/>
          </a:prstGeom>
          <a:solidFill>
            <a:srgbClr val="73C9B1">
              <a:alpha val="80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9" tIns="72009" rIns="96012" bIns="108014" numCol="1" spcCol="1270" anchor="t" anchorCtr="0">
            <a:noAutofit/>
          </a:bodyPr>
          <a:lstStyle/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endParaRPr lang="nl-BE" sz="16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r>
              <a:rPr lang="en-GB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| Land Use Planning </a:t>
            </a:r>
            <a:r>
              <a:rPr lang="en-GB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(Oswald </a:t>
            </a:r>
            <a:r>
              <a:rPr lang="en-GB" sz="1600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Devisch</a:t>
            </a:r>
            <a:r>
              <a:rPr lang="en-GB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UHasselt)</a:t>
            </a: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endParaRPr lang="nl-BE" sz="1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r>
              <a:rPr lang="en-GB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| </a:t>
            </a:r>
            <a:r>
              <a:rPr lang="nl-BE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Decent Housing 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(Patrick Willems, KU Leuven)</a:t>
            </a:r>
          </a:p>
          <a:p>
            <a:pPr marL="305991" lvl="1" indent="-171450" defTabSz="600075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nl-BE" sz="1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63191" lvl="2" indent="-171450" defTabSz="600075">
              <a:lnSpc>
                <a:spcPct val="90000"/>
              </a:lnSpc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Water Management (Patrick Willems, KU Leuven)</a:t>
            </a:r>
          </a:p>
          <a:p>
            <a:pPr marL="763191" lvl="2" indent="-171450" defTabSz="600075">
              <a:lnSpc>
                <a:spcPct val="90000"/>
              </a:lnSpc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Energy (Wim Deferme, UHasselt)</a:t>
            </a:r>
          </a:p>
          <a:p>
            <a:pPr marL="763191" lvl="2" indent="-171450" defTabSz="600075">
              <a:lnSpc>
                <a:spcPct val="90000"/>
              </a:lnSpc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Building </a:t>
            </a:r>
            <a:r>
              <a:rPr lang="nl-BE" sz="1600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Methods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nl-BE" sz="1600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Materials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(Elke Knapen, UHasselt)</a:t>
            </a: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endParaRPr lang="nl-BE" sz="1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r>
              <a:rPr lang="en-GB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| </a:t>
            </a:r>
            <a:r>
              <a:rPr lang="nl-BE" sz="1600" b="1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Socio-Economic</a:t>
            </a:r>
            <a:r>
              <a:rPr lang="nl-BE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Development 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(Joost </a:t>
            </a:r>
            <a:r>
              <a:rPr lang="nl-BE" sz="1600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Dessein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BE" sz="1600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UGent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endParaRPr lang="nl-BE" sz="1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r>
              <a:rPr lang="en-GB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| </a:t>
            </a:r>
            <a:r>
              <a:rPr lang="nl-BE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Urban Transport 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(An Neven, UHasselt)</a:t>
            </a: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endParaRPr lang="nl-BE" sz="1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r>
              <a:rPr lang="en-GB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| </a:t>
            </a:r>
            <a:r>
              <a:rPr lang="nl-BE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Cultural Heritage 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(Koenraad Van Cleempoel, UHasselt)</a:t>
            </a:r>
          </a:p>
          <a:p>
            <a:pPr marL="591741" lvl="2" defTabSz="600075">
              <a:lnSpc>
                <a:spcPct val="90000"/>
              </a:lnSpc>
              <a:spcAft>
                <a:spcPct val="15000"/>
              </a:spcAft>
            </a:pPr>
            <a:endParaRPr lang="nl-BE" sz="1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endParaRPr lang="nl-BE" sz="1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5991" lvl="1" indent="-171450" defTabSz="600075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nl-BE" sz="1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63191" lvl="2" indent="-171450" defTabSz="600075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nl-BE" sz="1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Graphic 12" descr="Play">
            <a:extLst>
              <a:ext uri="{FF2B5EF4-FFF2-40B4-BE49-F238E27FC236}">
                <a16:creationId xmlns:a16="http://schemas.microsoft.com/office/drawing/2014/main" id="{8F9EDF67-2949-4278-9170-C3A44AAED8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247494" y="1146886"/>
            <a:ext cx="432987" cy="432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F0571D-5CA6-4A11-8303-B773452FBE9F}"/>
              </a:ext>
            </a:extLst>
          </p:cNvPr>
          <p:cNvSpPr txBox="1"/>
          <p:nvPr/>
        </p:nvSpPr>
        <p:spPr>
          <a:xfrm>
            <a:off x="1259632" y="135817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accent5"/>
                </a:solidFill>
                <a:latin typeface="+mj-lt"/>
              </a:rPr>
              <a:t>Domains of change</a:t>
            </a:r>
          </a:p>
        </p:txBody>
      </p:sp>
    </p:spTree>
    <p:extLst>
      <p:ext uri="{BB962C8B-B14F-4D97-AF65-F5344CB8AC3E}">
        <p14:creationId xmlns:p14="http://schemas.microsoft.com/office/powerpoint/2010/main" val="129215541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-92546"/>
            <a:ext cx="8928992" cy="5112568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hoek 43">
            <a:extLst>
              <a:ext uri="{FF2B5EF4-FFF2-40B4-BE49-F238E27FC236}">
                <a16:creationId xmlns:a16="http://schemas.microsoft.com/office/drawing/2014/main" id="{701A0501-9225-44D4-A342-FCA5B20A3206}"/>
              </a:ext>
            </a:extLst>
          </p:cNvPr>
          <p:cNvSpPr/>
          <p:nvPr/>
        </p:nvSpPr>
        <p:spPr>
          <a:xfrm>
            <a:off x="1799692" y="1509298"/>
            <a:ext cx="5544615" cy="414380"/>
          </a:xfrm>
          <a:prstGeom prst="rect">
            <a:avLst/>
          </a:prstGeom>
          <a:solidFill>
            <a:srgbClr val="2F7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TRANSVERSAL PROJECTS</a:t>
            </a:r>
          </a:p>
        </p:txBody>
      </p:sp>
      <p:sp>
        <p:nvSpPr>
          <p:cNvPr id="10" name="Tekstvak 30">
            <a:extLst>
              <a:ext uri="{FF2B5EF4-FFF2-40B4-BE49-F238E27FC236}">
                <a16:creationId xmlns:a16="http://schemas.microsoft.com/office/drawing/2014/main" id="{AFB4E087-4A2B-45AD-9BBD-15C657A7652A}"/>
              </a:ext>
            </a:extLst>
          </p:cNvPr>
          <p:cNvSpPr txBox="1"/>
          <p:nvPr/>
        </p:nvSpPr>
        <p:spPr>
          <a:xfrm>
            <a:off x="323528" y="0"/>
            <a:ext cx="8820472" cy="1509298"/>
          </a:xfrm>
          <a:prstGeom prst="rect">
            <a:avLst/>
          </a:prstGeom>
          <a:solidFill>
            <a:srgbClr val="73C9B1">
              <a:alpha val="80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9" tIns="72009" rIns="96012" bIns="108014" numCol="1" spcCol="1270" anchor="t" anchorCtr="0">
            <a:noAutofit/>
          </a:bodyPr>
          <a:lstStyle/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endParaRPr lang="nl-BE" sz="1200" dirty="0">
              <a:solidFill>
                <a:srgbClr val="73C9B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r>
              <a:rPr lang="nl-BE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| Gender </a:t>
            </a:r>
            <a:r>
              <a:rPr lang="nl-BE" sz="1600" b="1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1600" b="1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Participation</a:t>
            </a:r>
            <a:r>
              <a:rPr lang="nl-BE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(Nathalie </a:t>
            </a:r>
            <a:r>
              <a:rPr lang="nl-BE" sz="1600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Holvoet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BE" sz="1600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UAntwerpen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endParaRPr lang="nl-BE" sz="1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r>
              <a:rPr lang="nl-BE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| </a:t>
            </a:r>
            <a:r>
              <a:rPr lang="nl-BE" sz="1600" b="1" i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Smart Sustainable and Inclusive Cities 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(SSIC) (Leo Van Audenhove, VUB)        	&amp; </a:t>
            </a:r>
            <a:r>
              <a:rPr lang="nl-BE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ICT</a:t>
            </a:r>
            <a:r>
              <a:rPr lang="nl-BE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(VUB - PXL - UGent) </a:t>
            </a:r>
          </a:p>
          <a:p>
            <a:pPr marL="134541" lvl="1" defTabSz="600075">
              <a:lnSpc>
                <a:spcPct val="90000"/>
              </a:lnSpc>
              <a:spcAft>
                <a:spcPct val="15000"/>
              </a:spcAft>
            </a:pPr>
            <a:endParaRPr lang="nl-BE" sz="1200" dirty="0">
              <a:solidFill>
                <a:srgbClr val="73C9B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Graphic 10" descr="Play">
            <a:extLst>
              <a:ext uri="{FF2B5EF4-FFF2-40B4-BE49-F238E27FC236}">
                <a16:creationId xmlns:a16="http://schemas.microsoft.com/office/drawing/2014/main" id="{93AAEBF8-E5B0-437C-929C-666EC52622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355505" y="1220796"/>
            <a:ext cx="432987" cy="432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C64656-47FE-46E3-9387-7D24FA3146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4" y="2211710"/>
            <a:ext cx="2526472" cy="18948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7B8C641-6D09-4BA5-A057-02187B3977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875" y="2211710"/>
            <a:ext cx="2809581" cy="187305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Afbeelding 7">
            <a:extLst>
              <a:ext uri="{FF2B5EF4-FFF2-40B4-BE49-F238E27FC236}">
                <a16:creationId xmlns:a16="http://schemas.microsoft.com/office/drawing/2014/main" id="{0655472E-8EBB-46FC-BB4E-6738B637F2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36" y="2212459"/>
            <a:ext cx="2526472" cy="18948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7863911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555526"/>
            <a:ext cx="8928992" cy="443726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hoek 10">
            <a:extLst>
              <a:ext uri="{FF2B5EF4-FFF2-40B4-BE49-F238E27FC236}">
                <a16:creationId xmlns:a16="http://schemas.microsoft.com/office/drawing/2014/main" id="{770FF1EF-D898-43E2-8A69-7EAE11C437BA}"/>
              </a:ext>
            </a:extLst>
          </p:cNvPr>
          <p:cNvSpPr/>
          <p:nvPr/>
        </p:nvSpPr>
        <p:spPr>
          <a:xfrm>
            <a:off x="3491880" y="150714"/>
            <a:ext cx="2556284" cy="809624"/>
          </a:xfrm>
          <a:prstGeom prst="rect">
            <a:avLst/>
          </a:prstGeom>
          <a:solidFill>
            <a:srgbClr val="73C9B1"/>
          </a:solidFill>
          <a:ln w="28575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chemeClr val="accent5"/>
              </a:solidFill>
              <a:latin typeface="Calibri"/>
            </a:endParaRPr>
          </a:p>
        </p:txBody>
      </p:sp>
      <p:sp>
        <p:nvSpPr>
          <p:cNvPr id="4" name="Tekstvak 21">
            <a:extLst>
              <a:ext uri="{FF2B5EF4-FFF2-40B4-BE49-F238E27FC236}">
                <a16:creationId xmlns:a16="http://schemas.microsoft.com/office/drawing/2014/main" id="{B9CA1318-F4AF-49D5-909C-FF6EA164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930" y="400650"/>
            <a:ext cx="1656184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nl-NL" altLang="en-US" sz="4800" b="1" baseline="30000" dirty="0">
                <a:solidFill>
                  <a:schemeClr val="accent5"/>
                </a:solidFill>
                <a:latin typeface="Verdana" panose="020B0604030504040204" pitchFamily="34" charset="0"/>
              </a:rPr>
              <a:t>Why?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3C3C4-B1C2-4316-85F6-F2A51B4E4486}"/>
              </a:ext>
            </a:extLst>
          </p:cNvPr>
          <p:cNvSpPr txBox="1"/>
          <p:nvPr/>
        </p:nvSpPr>
        <p:spPr>
          <a:xfrm>
            <a:off x="251520" y="112364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b="1" dirty="0">
                <a:solidFill>
                  <a:schemeClr val="accent5"/>
                </a:solidFill>
              </a:rPr>
              <a:t>Societal responsability </a:t>
            </a:r>
            <a:r>
              <a:rPr lang="nl-BE" sz="2000" dirty="0">
                <a:solidFill>
                  <a:schemeClr val="accent5"/>
                </a:solidFill>
              </a:rPr>
              <a:t>(region and world)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01236-4B13-4950-9002-99AA7D8E0235}"/>
              </a:ext>
            </a:extLst>
          </p:cNvPr>
          <p:cNvSpPr txBox="1"/>
          <p:nvPr/>
        </p:nvSpPr>
        <p:spPr>
          <a:xfrm>
            <a:off x="254787" y="217640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b="1" dirty="0">
                <a:solidFill>
                  <a:schemeClr val="accent5"/>
                </a:solidFill>
              </a:rPr>
              <a:t>Climate change </a:t>
            </a:r>
            <a:r>
              <a:rPr lang="nl-BE" sz="2000" dirty="0">
                <a:solidFill>
                  <a:schemeClr val="accent5"/>
                </a:solidFill>
              </a:rPr>
              <a:t>is a</a:t>
            </a:r>
            <a:r>
              <a:rPr lang="nl-BE" sz="2000" b="1" dirty="0">
                <a:solidFill>
                  <a:schemeClr val="accent5"/>
                </a:solidFill>
              </a:rPr>
              <a:t> wordwide </a:t>
            </a:r>
            <a:r>
              <a:rPr lang="nl-BE" sz="2000" dirty="0">
                <a:solidFill>
                  <a:schemeClr val="accent5"/>
                </a:solidFill>
              </a:rPr>
              <a:t>challenge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BCC25-8658-4492-BB3A-A893C6CBFA6D}"/>
              </a:ext>
            </a:extLst>
          </p:cNvPr>
          <p:cNvSpPr txBox="1"/>
          <p:nvPr/>
        </p:nvSpPr>
        <p:spPr>
          <a:xfrm>
            <a:off x="251520" y="307580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b="1" dirty="0">
                <a:solidFill>
                  <a:schemeClr val="accent5"/>
                </a:solidFill>
              </a:rPr>
              <a:t>Importance of</a:t>
            </a:r>
            <a:r>
              <a:rPr lang="nl-BE" sz="2000" dirty="0">
                <a:solidFill>
                  <a:schemeClr val="accent5"/>
                </a:solidFill>
              </a:rPr>
              <a:t> </a:t>
            </a:r>
            <a:r>
              <a:rPr lang="nl-BE" sz="2000" b="1" dirty="0">
                <a:solidFill>
                  <a:schemeClr val="accent5"/>
                </a:solidFill>
              </a:rPr>
              <a:t>education and research </a:t>
            </a:r>
            <a:r>
              <a:rPr lang="nl-BE" sz="2000" dirty="0">
                <a:solidFill>
                  <a:schemeClr val="accent5"/>
                </a:solidFill>
              </a:rPr>
              <a:t>as a motor for change</a:t>
            </a:r>
          </a:p>
        </p:txBody>
      </p:sp>
    </p:spTree>
    <p:extLst>
      <p:ext uri="{BB962C8B-B14F-4D97-AF65-F5344CB8AC3E}">
        <p14:creationId xmlns:p14="http://schemas.microsoft.com/office/powerpoint/2010/main" val="207465561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555526"/>
            <a:ext cx="8928992" cy="4680520"/>
          </a:xfrm>
          <a:prstGeom prst="rect">
            <a:avLst/>
          </a:prstGeom>
          <a:noFill/>
          <a:ln w="38100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hoek 10">
            <a:extLst>
              <a:ext uri="{FF2B5EF4-FFF2-40B4-BE49-F238E27FC236}">
                <a16:creationId xmlns:a16="http://schemas.microsoft.com/office/drawing/2014/main" id="{770FF1EF-D898-43E2-8A69-7EAE11C437BA}"/>
              </a:ext>
            </a:extLst>
          </p:cNvPr>
          <p:cNvSpPr/>
          <p:nvPr/>
        </p:nvSpPr>
        <p:spPr>
          <a:xfrm>
            <a:off x="3131840" y="150714"/>
            <a:ext cx="3312368" cy="809624"/>
          </a:xfrm>
          <a:prstGeom prst="rect">
            <a:avLst/>
          </a:prstGeom>
          <a:solidFill>
            <a:srgbClr val="73C9B1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kstvak 21">
            <a:extLst>
              <a:ext uri="{FF2B5EF4-FFF2-40B4-BE49-F238E27FC236}">
                <a16:creationId xmlns:a16="http://schemas.microsoft.com/office/drawing/2014/main" id="{B9CA1318-F4AF-49D5-909C-FF6EA164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86485"/>
            <a:ext cx="3319672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en-US" sz="4800" b="1" baseline="30000" dirty="0" err="1">
                <a:solidFill>
                  <a:schemeClr val="accent5"/>
                </a:solidFill>
                <a:latin typeface="Verdana" panose="020B0604030504040204" pitchFamily="34" charset="0"/>
              </a:rPr>
              <a:t>Our</a:t>
            </a:r>
            <a:r>
              <a:rPr lang="nl-NL" altLang="en-US" sz="4800" b="1" baseline="30000" dirty="0">
                <a:solidFill>
                  <a:schemeClr val="accent5"/>
                </a:solidFill>
                <a:latin typeface="Verdana" panose="020B0604030504040204" pitchFamily="34" charset="0"/>
              </a:rPr>
              <a:t> </a:t>
            </a:r>
            <a:r>
              <a:rPr lang="nl-NL" altLang="en-US" sz="4800" b="1" baseline="30000" dirty="0" err="1">
                <a:solidFill>
                  <a:schemeClr val="accent5"/>
                </a:solidFill>
                <a:latin typeface="Verdana" panose="020B0604030504040204" pitchFamily="34" charset="0"/>
              </a:rPr>
              <a:t>dreams</a:t>
            </a:r>
            <a:endParaRPr lang="nl-NL" altLang="en-US" sz="4800" b="1" baseline="30000" dirty="0">
              <a:solidFill>
                <a:schemeClr val="accent5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hthoek 5">
            <a:extLst>
              <a:ext uri="{FF2B5EF4-FFF2-40B4-BE49-F238E27FC236}">
                <a16:creationId xmlns:a16="http://schemas.microsoft.com/office/drawing/2014/main" id="{84791375-B769-4690-9415-A7754E565D1D}"/>
              </a:ext>
            </a:extLst>
          </p:cNvPr>
          <p:cNvSpPr/>
          <p:nvPr/>
        </p:nvSpPr>
        <p:spPr>
          <a:xfrm>
            <a:off x="1974894" y="1209510"/>
            <a:ext cx="6812488" cy="2200462"/>
          </a:xfrm>
          <a:prstGeom prst="rect">
            <a:avLst/>
          </a:prstGeom>
          <a:solidFill>
            <a:srgbClr val="B7E3D6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171450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develop the </a:t>
            </a:r>
            <a:r>
              <a:rPr lang="nl-BE" sz="1600" b="1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ACS</a:t>
            </a:r>
            <a:r>
              <a:rPr lang="nl-BE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a ‘</a:t>
            </a:r>
            <a:r>
              <a:rPr lang="nl-BE" sz="1600" b="1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game changer</a:t>
            </a:r>
            <a:r>
              <a:rPr lang="nl-BE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in ARU and Dar (impact) and Africa</a:t>
            </a:r>
          </a:p>
          <a:p>
            <a:pPr marL="190500"/>
            <a:r>
              <a:rPr lang="nl-BE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build up a </a:t>
            </a:r>
            <a:r>
              <a:rPr lang="nl-BE" sz="1600" b="1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network</a:t>
            </a:r>
            <a:r>
              <a:rPr lang="nl-BE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in…</a:t>
            </a:r>
          </a:p>
          <a:p>
            <a:pPr marL="9334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Tanzania (Mzumbé, Mbeya,…)</a:t>
            </a:r>
          </a:p>
          <a:p>
            <a:pPr marL="9334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IUC-partner </a:t>
            </a:r>
            <a:r>
              <a:rPr lang="en-GB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countries</a:t>
            </a:r>
            <a:r>
              <a:rPr lang="it-IT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Uganda, Kenia, DR Congo</a:t>
            </a:r>
          </a:p>
          <a:p>
            <a:pPr marL="9334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East-Africa, South-Africa</a:t>
            </a:r>
          </a:p>
        </p:txBody>
      </p:sp>
      <p:sp>
        <p:nvSpPr>
          <p:cNvPr id="11" name="Afgeronde rechthoek 8">
            <a:extLst>
              <a:ext uri="{FF2B5EF4-FFF2-40B4-BE49-F238E27FC236}">
                <a16:creationId xmlns:a16="http://schemas.microsoft.com/office/drawing/2014/main" id="{4EE3CEC7-32A2-42CC-8F6C-296390B27B4E}"/>
              </a:ext>
            </a:extLst>
          </p:cNvPr>
          <p:cNvSpPr/>
          <p:nvPr/>
        </p:nvSpPr>
        <p:spPr>
          <a:xfrm>
            <a:off x="362446" y="1209510"/>
            <a:ext cx="1472564" cy="2200461"/>
          </a:xfrm>
          <a:prstGeom prst="roundRect">
            <a:avLst/>
          </a:prstGeom>
          <a:noFill/>
          <a:ln>
            <a:solidFill>
              <a:srgbClr val="73C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BE" sz="2000" b="1" dirty="0">
                <a:solidFill>
                  <a:srgbClr val="54BC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THE SOUTH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65EEE558-4EEC-40C9-ACBA-EA850D3377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164027"/>
            <a:ext cx="2399809" cy="179985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1776986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-92546"/>
            <a:ext cx="8928992" cy="5112568"/>
          </a:xfrm>
          <a:prstGeom prst="rect">
            <a:avLst/>
          </a:prstGeom>
          <a:noFill/>
          <a:ln w="38100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5">
            <a:extLst>
              <a:ext uri="{FF2B5EF4-FFF2-40B4-BE49-F238E27FC236}">
                <a16:creationId xmlns:a16="http://schemas.microsoft.com/office/drawing/2014/main" id="{84791375-B769-4690-9415-A7754E565D1D}"/>
              </a:ext>
            </a:extLst>
          </p:cNvPr>
          <p:cNvSpPr/>
          <p:nvPr/>
        </p:nvSpPr>
        <p:spPr>
          <a:xfrm>
            <a:off x="1979712" y="915566"/>
            <a:ext cx="6812488" cy="3142477"/>
          </a:xfrm>
          <a:prstGeom prst="rect">
            <a:avLst/>
          </a:prstGeom>
          <a:solidFill>
            <a:srgbClr val="B7E3D6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171450">
              <a:buFont typeface="Wingdings" panose="05000000000000000000" pitchFamily="2" charset="2"/>
              <a:buChar char="ü"/>
            </a:pPr>
            <a:r>
              <a:rPr lang="nl-BE" sz="1600" b="1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</a:t>
            </a:r>
            <a:r>
              <a:rPr lang="nl-BE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nl-BE" sz="1600" b="1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knowledge centre and network of partners </a:t>
            </a:r>
            <a:r>
              <a:rPr lang="nl-BE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sustainable urban development</a:t>
            </a:r>
            <a:r>
              <a:rPr lang="nl-BE" sz="1600" b="1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(interdisciplinarity)</a:t>
            </a:r>
          </a:p>
          <a:p>
            <a:pPr marL="190500"/>
            <a:endParaRPr lang="nl-BE" sz="1600" b="1" dirty="0">
              <a:solidFill>
                <a:srgbClr val="3D7B7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nl-BE" sz="1600" b="1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Education</a:t>
            </a:r>
          </a:p>
          <a:p>
            <a:pPr marL="190500"/>
            <a:endParaRPr lang="nl-BE" sz="1600" dirty="0">
              <a:solidFill>
                <a:srgbClr val="3D7B7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33450" lvl="1" indent="-285750">
              <a:buFont typeface="Courier New" panose="02070309020205020404" pitchFamily="49" charset="0"/>
              <a:buChar char="o"/>
            </a:pPr>
            <a:r>
              <a:rPr lang="nl-BE" sz="1600" b="1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Masters </a:t>
            </a:r>
            <a:r>
              <a:rPr lang="en-US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sustainable</a:t>
            </a:r>
            <a:r>
              <a:rPr lang="nl-BE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urban development</a:t>
            </a:r>
          </a:p>
          <a:p>
            <a:pPr marL="933450" lvl="1" indent="-285750">
              <a:buFont typeface="Courier New" panose="02070309020205020404" pitchFamily="49" charset="0"/>
              <a:buChar char="o"/>
            </a:pPr>
            <a:endParaRPr lang="nl-BE" sz="1600" dirty="0">
              <a:solidFill>
                <a:srgbClr val="3D7B7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33450" lvl="1" indent="-285750">
              <a:buFont typeface="Courier New" panose="02070309020205020404" pitchFamily="49" charset="0"/>
              <a:buChar char="o"/>
            </a:pPr>
            <a:r>
              <a:rPr lang="nl-BE" sz="1600" b="1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IUC/ACS as a frame for international projects </a:t>
            </a:r>
          </a:p>
          <a:p>
            <a:pPr marL="190500"/>
            <a:endParaRPr lang="nl-BE" sz="1600" dirty="0">
              <a:solidFill>
                <a:srgbClr val="3D7B7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nl-BE" sz="1600" b="1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Societal outreach </a:t>
            </a:r>
            <a:r>
              <a:rPr lang="nl-BE" sz="1600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Belgium (Flanders)</a:t>
            </a:r>
          </a:p>
          <a:p>
            <a:pPr marL="647700" lvl="1"/>
            <a:r>
              <a:rPr lang="nl-BE" sz="1000" b="1" dirty="0">
                <a:solidFill>
                  <a:srgbClr val="3D7B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nl-BE" sz="1000" dirty="0">
              <a:solidFill>
                <a:srgbClr val="3D7B7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Afgeronde rechthoek 8">
            <a:extLst>
              <a:ext uri="{FF2B5EF4-FFF2-40B4-BE49-F238E27FC236}">
                <a16:creationId xmlns:a16="http://schemas.microsoft.com/office/drawing/2014/main" id="{4EE3CEC7-32A2-42CC-8F6C-296390B27B4E}"/>
              </a:ext>
            </a:extLst>
          </p:cNvPr>
          <p:cNvSpPr/>
          <p:nvPr/>
        </p:nvSpPr>
        <p:spPr>
          <a:xfrm>
            <a:off x="367264" y="915566"/>
            <a:ext cx="1472564" cy="3142477"/>
          </a:xfrm>
          <a:prstGeom prst="roundRect">
            <a:avLst/>
          </a:prstGeom>
          <a:noFill/>
          <a:ln>
            <a:solidFill>
              <a:srgbClr val="73C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BE" sz="2000" b="1" dirty="0">
                <a:solidFill>
                  <a:srgbClr val="54BC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THE NORTH</a:t>
            </a:r>
          </a:p>
        </p:txBody>
      </p:sp>
    </p:spTree>
    <p:extLst>
      <p:ext uri="{BB962C8B-B14F-4D97-AF65-F5344CB8AC3E}">
        <p14:creationId xmlns:p14="http://schemas.microsoft.com/office/powerpoint/2010/main" val="128007312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38100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572BE7A-0D96-4F61-8EB5-1305EFE00C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53286"/>
            <a:ext cx="1152128" cy="864096"/>
          </a:xfrm>
          <a:prstGeom prst="rect">
            <a:avLst/>
          </a:prstGeom>
        </p:spPr>
      </p:pic>
      <p:sp>
        <p:nvSpPr>
          <p:cNvPr id="6" name="Tekstvak 7">
            <a:extLst>
              <a:ext uri="{FF2B5EF4-FFF2-40B4-BE49-F238E27FC236}">
                <a16:creationId xmlns:a16="http://schemas.microsoft.com/office/drawing/2014/main" id="{474E965F-DAB2-4885-89C8-5E83D920C130}"/>
              </a:ext>
            </a:extLst>
          </p:cNvPr>
          <p:cNvSpPr txBox="1"/>
          <p:nvPr/>
        </p:nvSpPr>
        <p:spPr>
          <a:xfrm>
            <a:off x="1403648" y="3711806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b="1" dirty="0">
                <a:solidFill>
                  <a:srgbClr val="73C9B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 Cuyvers – rob.cuyvers@uhasselt.be</a:t>
            </a:r>
          </a:p>
          <a:p>
            <a:pPr algn="ctr"/>
            <a:endParaRPr lang="nl-BE" sz="1200" b="1" dirty="0">
              <a:solidFill>
                <a:srgbClr val="73C9B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BE" sz="1200" b="1" dirty="0">
                <a:solidFill>
                  <a:srgbClr val="73C9B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Gabriel </a:t>
            </a:r>
            <a:r>
              <a:rPr lang="nl-BE" sz="1200" b="1" dirty="0" err="1">
                <a:solidFill>
                  <a:srgbClr val="73C9B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Kassenga</a:t>
            </a:r>
            <a:r>
              <a:rPr lang="nl-BE" sz="1200" b="1" dirty="0">
                <a:solidFill>
                  <a:srgbClr val="73C9B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200" b="1" dirty="0">
                <a:solidFill>
                  <a:srgbClr val="73C9B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nl-BE" sz="1200" b="1" dirty="0">
                <a:solidFill>
                  <a:srgbClr val="73C9B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kassengagr@gmail.com</a:t>
            </a:r>
          </a:p>
          <a:p>
            <a:pPr algn="ctr"/>
            <a:endParaRPr lang="nl-BE" sz="1200" b="1" dirty="0">
              <a:solidFill>
                <a:srgbClr val="73C9B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BE" sz="1200" b="1" dirty="0">
                <a:solidFill>
                  <a:srgbClr val="73C9B1"/>
                </a:solidFill>
              </a:rPr>
              <a:t>https://sites.google.com/uhasselt.be/iuc-aru</a:t>
            </a:r>
          </a:p>
          <a:p>
            <a:pPr algn="ctr"/>
            <a:endParaRPr lang="nl-BE" sz="1200" b="1" dirty="0">
              <a:solidFill>
                <a:srgbClr val="73C9B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BE" sz="1200" b="1" dirty="0">
                <a:solidFill>
                  <a:srgbClr val="73C9B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9556B6C-0F64-4C4F-8381-EB4F4FBADEB8}"/>
              </a:ext>
            </a:extLst>
          </p:cNvPr>
          <p:cNvSpPr/>
          <p:nvPr/>
        </p:nvSpPr>
        <p:spPr>
          <a:xfrm>
            <a:off x="2621648" y="482578"/>
            <a:ext cx="2118207" cy="1560996"/>
          </a:xfrm>
          <a:prstGeom prst="rect">
            <a:avLst/>
          </a:prstGeom>
          <a:ln w="76200">
            <a:solidFill>
              <a:srgbClr val="FCEA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BC57B3-695B-4CE9-8D3A-5FC6F806642E}"/>
              </a:ext>
            </a:extLst>
          </p:cNvPr>
          <p:cNvGrpSpPr/>
          <p:nvPr/>
        </p:nvGrpSpPr>
        <p:grpSpPr>
          <a:xfrm>
            <a:off x="5042855" y="523546"/>
            <a:ext cx="1512168" cy="1468424"/>
            <a:chOff x="1794910" y="997532"/>
            <a:chExt cx="5502196" cy="550219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84AD2D-27BF-4B49-8375-31D96B46F865}"/>
                </a:ext>
              </a:extLst>
            </p:cNvPr>
            <p:cNvSpPr/>
            <p:nvPr/>
          </p:nvSpPr>
          <p:spPr>
            <a:xfrm>
              <a:off x="1794910" y="997532"/>
              <a:ext cx="5502196" cy="55021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C819A8DB-41EB-4496-A22F-90BF2B36BAA5}"/>
                </a:ext>
              </a:extLst>
            </p:cNvPr>
            <p:cNvSpPr/>
            <p:nvPr/>
          </p:nvSpPr>
          <p:spPr>
            <a:xfrm>
              <a:off x="3174872" y="2656378"/>
              <a:ext cx="2742272" cy="2276750"/>
            </a:xfrm>
            <a:prstGeom prst="hear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0F556B2-AB3D-460D-BAC4-F548071ABFF9}"/>
                </a:ext>
              </a:extLst>
            </p:cNvPr>
            <p:cNvSpPr/>
            <p:nvPr/>
          </p:nvSpPr>
          <p:spPr>
            <a:xfrm>
              <a:off x="4429103" y="5153672"/>
              <a:ext cx="233810" cy="235745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39BDE6-2398-49AE-960E-FDD098DE1993}"/>
                </a:ext>
              </a:extLst>
            </p:cNvPr>
            <p:cNvSpPr/>
            <p:nvPr/>
          </p:nvSpPr>
          <p:spPr>
            <a:xfrm>
              <a:off x="5970235" y="2600721"/>
              <a:ext cx="233810" cy="235745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5B3CF41-5837-46FD-8A30-DC089D9FB750}"/>
                </a:ext>
              </a:extLst>
            </p:cNvPr>
            <p:cNvSpPr/>
            <p:nvPr/>
          </p:nvSpPr>
          <p:spPr>
            <a:xfrm>
              <a:off x="2891029" y="2600721"/>
              <a:ext cx="233810" cy="235745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6" name="Picture 23">
            <a:extLst>
              <a:ext uri="{FF2B5EF4-FFF2-40B4-BE49-F238E27FC236}">
                <a16:creationId xmlns:a16="http://schemas.microsoft.com/office/drawing/2014/main" id="{9C682C02-A6BE-47C9-B9D9-79894920F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758" y="2084251"/>
            <a:ext cx="2189266" cy="1535274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7AEFD7DE-669C-41CE-B93D-49F2FBBD2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74" y="1080049"/>
            <a:ext cx="1777926" cy="42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Afbeeldingsresultaat voor vlag tanzania jpg">
            <a:extLst>
              <a:ext uri="{FF2B5EF4-FFF2-40B4-BE49-F238E27FC236}">
                <a16:creationId xmlns:a16="http://schemas.microsoft.com/office/drawing/2014/main" id="{157E828D-40C5-4D74-9343-112D5BDC3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1" r="4116" b="4019"/>
          <a:stretch/>
        </p:blipFill>
        <p:spPr bwMode="auto">
          <a:xfrm>
            <a:off x="4788024" y="2084251"/>
            <a:ext cx="2165847" cy="153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501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Open hand with plant">
            <a:extLst>
              <a:ext uri="{FF2B5EF4-FFF2-40B4-BE49-F238E27FC236}">
                <a16:creationId xmlns:a16="http://schemas.microsoft.com/office/drawing/2014/main" id="{872D4379-9FAE-4777-9683-2EE11A1F8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120899" y="-45505"/>
            <a:ext cx="5974680" cy="6592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555526"/>
            <a:ext cx="8928992" cy="468052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hoek 10">
            <a:extLst>
              <a:ext uri="{FF2B5EF4-FFF2-40B4-BE49-F238E27FC236}">
                <a16:creationId xmlns:a16="http://schemas.microsoft.com/office/drawing/2014/main" id="{770FF1EF-D898-43E2-8A69-7EAE11C437BA}"/>
              </a:ext>
            </a:extLst>
          </p:cNvPr>
          <p:cNvSpPr/>
          <p:nvPr/>
        </p:nvSpPr>
        <p:spPr>
          <a:xfrm>
            <a:off x="2339752" y="150714"/>
            <a:ext cx="4680520" cy="809624"/>
          </a:xfrm>
          <a:prstGeom prst="rect">
            <a:avLst/>
          </a:prstGeom>
          <a:solidFill>
            <a:srgbClr val="73C9B1"/>
          </a:solidFill>
          <a:ln w="28575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kstvak 21">
            <a:extLst>
              <a:ext uri="{FF2B5EF4-FFF2-40B4-BE49-F238E27FC236}">
                <a16:creationId xmlns:a16="http://schemas.microsoft.com/office/drawing/2014/main" id="{B9CA1318-F4AF-49D5-909C-FF6EA164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411510"/>
            <a:ext cx="5688632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>
              <a:lnSpc>
                <a:spcPct val="120000"/>
              </a:lnSpc>
            </a:pPr>
            <a:r>
              <a:rPr lang="nl-NL" altLang="en-US" sz="4800" b="1" baseline="30000" dirty="0">
                <a:solidFill>
                  <a:schemeClr val="accent5"/>
                </a:solidFill>
                <a:latin typeface="Verdana" panose="020B0604030504040204" pitchFamily="34" charset="0"/>
              </a:rPr>
              <a:t>1 story, 5 </a:t>
            </a:r>
            <a:r>
              <a:rPr lang="nl-NL" altLang="en-US" sz="4800" b="1" baseline="30000" dirty="0" err="1">
                <a:solidFill>
                  <a:schemeClr val="accent5"/>
                </a:solidFill>
                <a:latin typeface="Verdana" panose="020B0604030504040204" pitchFamily="34" charset="0"/>
              </a:rPr>
              <a:t>lines</a:t>
            </a:r>
            <a:endParaRPr lang="nl-NL" altLang="en-US" sz="4800" b="1" baseline="30000" dirty="0">
              <a:solidFill>
                <a:schemeClr val="accent5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3C3C4-B1C2-4316-85F6-F2A51B4E4486}"/>
              </a:ext>
            </a:extLst>
          </p:cNvPr>
          <p:cNvSpPr txBox="1"/>
          <p:nvPr/>
        </p:nvSpPr>
        <p:spPr>
          <a:xfrm>
            <a:off x="395536" y="1176145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b="1" dirty="0">
                <a:solidFill>
                  <a:schemeClr val="accent5"/>
                </a:solidFill>
              </a:rPr>
              <a:t>Why</a:t>
            </a:r>
            <a:r>
              <a:rPr lang="nl-BE" sz="2000" dirty="0">
                <a:solidFill>
                  <a:schemeClr val="accent5"/>
                </a:solidFill>
              </a:rPr>
              <a:t> Tanzania/ARU?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7BB5D-1EF4-48B3-9DB4-68E92292685C}"/>
              </a:ext>
            </a:extLst>
          </p:cNvPr>
          <p:cNvSpPr txBox="1"/>
          <p:nvPr/>
        </p:nvSpPr>
        <p:spPr>
          <a:xfrm>
            <a:off x="395536" y="175101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b="1" dirty="0">
                <a:solidFill>
                  <a:schemeClr val="accent5"/>
                </a:solidFill>
              </a:rPr>
              <a:t>What </a:t>
            </a:r>
            <a:r>
              <a:rPr lang="nl-BE" sz="2000" dirty="0">
                <a:solidFill>
                  <a:schemeClr val="accent5"/>
                </a:solidFill>
              </a:rPr>
              <a:t>is the </a:t>
            </a:r>
            <a:r>
              <a:rPr lang="nl-BE" sz="2000" b="1" dirty="0">
                <a:solidFill>
                  <a:schemeClr val="accent5"/>
                </a:solidFill>
              </a:rPr>
              <a:t>focus </a:t>
            </a:r>
            <a:r>
              <a:rPr lang="nl-BE" sz="2000" dirty="0">
                <a:solidFill>
                  <a:schemeClr val="accent5"/>
                </a:solidFill>
              </a:rPr>
              <a:t>of this IUC-project?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4BE290-614F-4702-922B-C5A20671FD71}"/>
              </a:ext>
            </a:extLst>
          </p:cNvPr>
          <p:cNvSpPr txBox="1"/>
          <p:nvPr/>
        </p:nvSpPr>
        <p:spPr>
          <a:xfrm>
            <a:off x="395536" y="237056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b="1" dirty="0">
                <a:solidFill>
                  <a:schemeClr val="accent5"/>
                </a:solidFill>
              </a:rPr>
              <a:t>How</a:t>
            </a:r>
            <a:r>
              <a:rPr lang="nl-BE" sz="2000" dirty="0">
                <a:solidFill>
                  <a:schemeClr val="accent5"/>
                </a:solidFill>
              </a:rPr>
              <a:t> was the project </a:t>
            </a:r>
            <a:r>
              <a:rPr lang="nl-BE" sz="2000" b="1" dirty="0">
                <a:solidFill>
                  <a:schemeClr val="accent5"/>
                </a:solidFill>
              </a:rPr>
              <a:t>developped</a:t>
            </a:r>
            <a:r>
              <a:rPr lang="nl-BE" sz="2000" dirty="0">
                <a:solidFill>
                  <a:schemeClr val="accent5"/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73FB86-5EA1-4D54-97A4-632E54753973}"/>
              </a:ext>
            </a:extLst>
          </p:cNvPr>
          <p:cNvSpPr txBox="1"/>
          <p:nvPr/>
        </p:nvSpPr>
        <p:spPr>
          <a:xfrm>
            <a:off x="395536" y="2991181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What </a:t>
            </a:r>
            <a:r>
              <a:rPr lang="nl-BE" sz="2000" b="1" dirty="0">
                <a:solidFill>
                  <a:schemeClr val="accent5"/>
                </a:solidFill>
              </a:rPr>
              <a:t>next</a:t>
            </a:r>
            <a:r>
              <a:rPr lang="nl-BE" sz="2000" dirty="0">
                <a:solidFill>
                  <a:schemeClr val="accent5"/>
                </a:solidFill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299A7F-6B25-4D05-B9A6-B05295A4183F}"/>
              </a:ext>
            </a:extLst>
          </p:cNvPr>
          <p:cNvSpPr txBox="1"/>
          <p:nvPr/>
        </p:nvSpPr>
        <p:spPr>
          <a:xfrm>
            <a:off x="423793" y="361180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Wich are the shared </a:t>
            </a:r>
            <a:r>
              <a:rPr lang="nl-BE" sz="2000" b="1" dirty="0">
                <a:solidFill>
                  <a:schemeClr val="accent5"/>
                </a:solidFill>
              </a:rPr>
              <a:t>aspirations</a:t>
            </a:r>
            <a:r>
              <a:rPr lang="nl-BE" sz="2000" dirty="0">
                <a:solidFill>
                  <a:schemeClr val="accent5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6692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9EFF4E-BF6A-F54F-A211-9E7842613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233" y="0"/>
            <a:ext cx="3013263" cy="4431269"/>
          </a:xfrm>
          <a:prstGeom prst="rect">
            <a:avLst/>
          </a:prstGeom>
        </p:spPr>
      </p:pic>
      <p:pic>
        <p:nvPicPr>
          <p:cNvPr id="11" name="Afbeelding 3">
            <a:extLst>
              <a:ext uri="{FF2B5EF4-FFF2-40B4-BE49-F238E27FC236}">
                <a16:creationId xmlns:a16="http://schemas.microsoft.com/office/drawing/2014/main" id="{6E1BCA98-8BCC-4E38-AAC8-00FACBEEEF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24" y="922227"/>
            <a:ext cx="4776240" cy="3642579"/>
          </a:xfrm>
          <a:prstGeom prst="rect">
            <a:avLst/>
          </a:prstGeom>
          <a:ln w="19050">
            <a:solidFill>
              <a:srgbClr val="73C9B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-92546"/>
            <a:ext cx="8928992" cy="5328592"/>
          </a:xfrm>
          <a:prstGeom prst="rect">
            <a:avLst/>
          </a:prstGeom>
          <a:noFill/>
          <a:ln w="38100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55FA48E-450F-BC4C-A8ED-775E19AC2529}"/>
              </a:ext>
            </a:extLst>
          </p:cNvPr>
          <p:cNvSpPr/>
          <p:nvPr/>
        </p:nvSpPr>
        <p:spPr>
          <a:xfrm rot="1205849">
            <a:off x="4311516" y="345522"/>
            <a:ext cx="4049362" cy="3732375"/>
          </a:xfrm>
          <a:prstGeom prst="arc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A1A450-4F92-2B48-A838-BA4C5D8116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439542">
            <a:off x="7650686" y="1281908"/>
            <a:ext cx="384514" cy="38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877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3">
            <a:extLst>
              <a:ext uri="{FF2B5EF4-FFF2-40B4-BE49-F238E27FC236}">
                <a16:creationId xmlns:a16="http://schemas.microsoft.com/office/drawing/2014/main" id="{6E1BCA98-8BCC-4E38-AAC8-00FACBEEEF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436" y="282302"/>
            <a:ext cx="4154422" cy="3168352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-92546"/>
            <a:ext cx="8928992" cy="5112568"/>
          </a:xfrm>
          <a:prstGeom prst="rect">
            <a:avLst/>
          </a:prstGeom>
          <a:noFill/>
          <a:ln w="38100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49210B00-2154-6048-BC49-252E7B7E6F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077" y="2211710"/>
            <a:ext cx="3968440" cy="2232248"/>
          </a:xfrm>
          <a:prstGeom prst="rect">
            <a:avLst/>
          </a:prstGeom>
          <a:ln w="19050">
            <a:solidFill>
              <a:srgbClr val="73C9B1"/>
            </a:solidFill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EF8A549-402E-C64F-8BCC-746CF35B4A36}"/>
              </a:ext>
            </a:extLst>
          </p:cNvPr>
          <p:cNvSpPr txBox="1"/>
          <p:nvPr/>
        </p:nvSpPr>
        <p:spPr>
          <a:xfrm>
            <a:off x="3491880" y="1995686"/>
            <a:ext cx="1440160" cy="2825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BE" sz="1200" dirty="0"/>
              <a:t>Dar es Salaam</a:t>
            </a:r>
          </a:p>
        </p:txBody>
      </p:sp>
    </p:spTree>
    <p:extLst>
      <p:ext uri="{BB962C8B-B14F-4D97-AF65-F5344CB8AC3E}">
        <p14:creationId xmlns:p14="http://schemas.microsoft.com/office/powerpoint/2010/main" val="41896099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555526"/>
            <a:ext cx="8928992" cy="446449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hoek 10">
            <a:extLst>
              <a:ext uri="{FF2B5EF4-FFF2-40B4-BE49-F238E27FC236}">
                <a16:creationId xmlns:a16="http://schemas.microsoft.com/office/drawing/2014/main" id="{770FF1EF-D898-43E2-8A69-7EAE11C437BA}"/>
              </a:ext>
            </a:extLst>
          </p:cNvPr>
          <p:cNvSpPr/>
          <p:nvPr/>
        </p:nvSpPr>
        <p:spPr>
          <a:xfrm>
            <a:off x="1682887" y="140045"/>
            <a:ext cx="5904656" cy="809624"/>
          </a:xfrm>
          <a:prstGeom prst="rect">
            <a:avLst/>
          </a:prstGeom>
          <a:solidFill>
            <a:srgbClr val="73C9B1"/>
          </a:solidFill>
          <a:ln w="28575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chemeClr val="accent5"/>
              </a:solidFill>
              <a:latin typeface="Calibri"/>
            </a:endParaRPr>
          </a:p>
        </p:txBody>
      </p:sp>
      <p:sp>
        <p:nvSpPr>
          <p:cNvPr id="4" name="Tekstvak 21">
            <a:extLst>
              <a:ext uri="{FF2B5EF4-FFF2-40B4-BE49-F238E27FC236}">
                <a16:creationId xmlns:a16="http://schemas.microsoft.com/office/drawing/2014/main" id="{B9CA1318-F4AF-49D5-909C-FF6EA164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396367"/>
            <a:ext cx="5796644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nl-NL" altLang="en-US" sz="4800" b="1" baseline="30000" dirty="0">
                <a:solidFill>
                  <a:schemeClr val="accent5"/>
                </a:solidFill>
                <a:latin typeface="Verdana" panose="020B0604030504040204" pitchFamily="34" charset="0"/>
              </a:rPr>
              <a:t>Why Tanzania/ARU?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3C3C4-B1C2-4316-85F6-F2A51B4E4486}"/>
              </a:ext>
            </a:extLst>
          </p:cNvPr>
          <p:cNvSpPr txBox="1"/>
          <p:nvPr/>
        </p:nvSpPr>
        <p:spPr>
          <a:xfrm>
            <a:off x="251520" y="112364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Longterm cooperation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470CF-8669-4E77-BCA0-1219ABD6AFF9}"/>
              </a:ext>
            </a:extLst>
          </p:cNvPr>
          <p:cNvSpPr txBox="1"/>
          <p:nvPr/>
        </p:nvSpPr>
        <p:spPr>
          <a:xfrm>
            <a:off x="251520" y="1697737"/>
            <a:ext cx="64087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How this cooperation started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nl-BE" sz="14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BE" sz="1400" i="1" dirty="0">
                <a:solidFill>
                  <a:schemeClr val="accent5"/>
                </a:solidFill>
              </a:rPr>
              <a:t>South Initiative (VLIR-UOS)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BE" sz="1400" i="1" dirty="0">
                <a:solidFill>
                  <a:schemeClr val="accent5"/>
                </a:solidFill>
              </a:rPr>
              <a:t>Ecotourism at the coastline (2014-2016)</a:t>
            </a:r>
          </a:p>
        </p:txBody>
      </p:sp>
      <p:pic>
        <p:nvPicPr>
          <p:cNvPr id="12" name="Afbeelding 8">
            <a:extLst>
              <a:ext uri="{FF2B5EF4-FFF2-40B4-BE49-F238E27FC236}">
                <a16:creationId xmlns:a16="http://schemas.microsoft.com/office/drawing/2014/main" id="{E3436DE0-75D3-4818-92D2-2794B8B0C9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384" y="1139087"/>
            <a:ext cx="1921765" cy="144132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816D99-91DB-4C7B-A69D-E58E62A74EB8}"/>
              </a:ext>
            </a:extLst>
          </p:cNvPr>
          <p:cNvSpPr txBox="1"/>
          <p:nvPr/>
        </p:nvSpPr>
        <p:spPr>
          <a:xfrm>
            <a:off x="251520" y="2931790"/>
            <a:ext cx="803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ARU wants to build capacity in research and advanced education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A8599-18FD-4D9B-ACB6-5C4CA157DA72}"/>
              </a:ext>
            </a:extLst>
          </p:cNvPr>
          <p:cNvSpPr txBox="1"/>
          <p:nvPr/>
        </p:nvSpPr>
        <p:spPr>
          <a:xfrm>
            <a:off x="251520" y="3699967"/>
            <a:ext cx="774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ARU is a reliable and competent partner</a:t>
            </a:r>
          </a:p>
        </p:txBody>
      </p:sp>
      <p:pic>
        <p:nvPicPr>
          <p:cNvPr id="19" name="Picture 2" descr="C:\Users\lucp1665\Google Drive\Internationalisering\TANZANIA\A SI\A SI 2014-2015\Tanzania Pictures August 2014\Ardhi campus selection\IMG_3976.JPG">
            <a:extLst>
              <a:ext uri="{FF2B5EF4-FFF2-40B4-BE49-F238E27FC236}">
                <a16:creationId xmlns:a16="http://schemas.microsoft.com/office/drawing/2014/main" id="{F0DDFB0A-B4EF-4D22-9C74-F95B7A945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6941" y="2705392"/>
            <a:ext cx="1872208" cy="140415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296378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555526"/>
            <a:ext cx="8928992" cy="4680520"/>
          </a:xfrm>
          <a:prstGeom prst="rect">
            <a:avLst/>
          </a:prstGeom>
          <a:noFill/>
          <a:ln w="38100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hoek 10">
            <a:extLst>
              <a:ext uri="{FF2B5EF4-FFF2-40B4-BE49-F238E27FC236}">
                <a16:creationId xmlns:a16="http://schemas.microsoft.com/office/drawing/2014/main" id="{770FF1EF-D898-43E2-8A69-7EAE11C437BA}"/>
              </a:ext>
            </a:extLst>
          </p:cNvPr>
          <p:cNvSpPr/>
          <p:nvPr/>
        </p:nvSpPr>
        <p:spPr>
          <a:xfrm>
            <a:off x="1471492" y="150714"/>
            <a:ext cx="6984776" cy="809624"/>
          </a:xfrm>
          <a:prstGeom prst="rect">
            <a:avLst/>
          </a:prstGeom>
          <a:solidFill>
            <a:srgbClr val="73C9B1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chemeClr val="accent5"/>
              </a:solidFill>
              <a:latin typeface="Calibri"/>
            </a:endParaRPr>
          </a:p>
        </p:txBody>
      </p:sp>
      <p:sp>
        <p:nvSpPr>
          <p:cNvPr id="4" name="Tekstvak 21">
            <a:extLst>
              <a:ext uri="{FF2B5EF4-FFF2-40B4-BE49-F238E27FC236}">
                <a16:creationId xmlns:a16="http://schemas.microsoft.com/office/drawing/2014/main" id="{B9CA1318-F4AF-49D5-909C-FF6EA164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882" y="411053"/>
            <a:ext cx="6912768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en-US" sz="4800" b="1" baseline="30000" dirty="0">
                <a:solidFill>
                  <a:schemeClr val="accent5"/>
                </a:solidFill>
                <a:latin typeface="Verdana" panose="020B0604030504040204" pitchFamily="34" charset="0"/>
              </a:rPr>
              <a:t>What is the focus of the IUC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6649A-3752-499D-8CAF-B1674B58974C}"/>
              </a:ext>
            </a:extLst>
          </p:cNvPr>
          <p:cNvSpPr txBox="1"/>
          <p:nvPr/>
        </p:nvSpPr>
        <p:spPr>
          <a:xfrm>
            <a:off x="388232" y="1167419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15 most growing cities worldwide are situated in Africa</a:t>
            </a:r>
          </a:p>
          <a:p>
            <a:endParaRPr lang="nl-BE" sz="2000" dirty="0">
              <a:solidFill>
                <a:srgbClr val="73C9B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Dar Es Salaam worldwide 2nd on this ranglist</a:t>
            </a:r>
          </a:p>
          <a:p>
            <a:endParaRPr lang="nl-BE" sz="2000" dirty="0">
              <a:solidFill>
                <a:srgbClr val="73C9B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2020: 6M inhabitants     2030: 10M inhabitants </a:t>
            </a:r>
            <a:r>
              <a:rPr lang="nl-BE" sz="2000" i="1" dirty="0">
                <a:solidFill>
                  <a:schemeClr val="accent5"/>
                </a:solidFill>
              </a:rPr>
              <a:t>(megacity)</a:t>
            </a:r>
          </a:p>
        </p:txBody>
      </p:sp>
      <p:sp>
        <p:nvSpPr>
          <p:cNvPr id="6" name="Rechthoek 44">
            <a:extLst>
              <a:ext uri="{FF2B5EF4-FFF2-40B4-BE49-F238E27FC236}">
                <a16:creationId xmlns:a16="http://schemas.microsoft.com/office/drawing/2014/main" id="{3B6E3646-F946-4428-A979-6FD017293096}"/>
              </a:ext>
            </a:extLst>
          </p:cNvPr>
          <p:cNvSpPr/>
          <p:nvPr/>
        </p:nvSpPr>
        <p:spPr>
          <a:xfrm>
            <a:off x="388234" y="3227832"/>
            <a:ext cx="8367536" cy="45719"/>
          </a:xfrm>
          <a:prstGeom prst="rect">
            <a:avLst/>
          </a:prstGeom>
          <a:solidFill>
            <a:srgbClr val="73C9B1"/>
          </a:solidFill>
          <a:ln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74AFB9CF-55A0-478E-88DB-6861E57C15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83496" y="2652551"/>
            <a:ext cx="721646" cy="720081"/>
          </a:xfrm>
          <a:prstGeom prst="rect">
            <a:avLst/>
          </a:prstGeom>
        </p:spPr>
      </p:pic>
      <p:pic>
        <p:nvPicPr>
          <p:cNvPr id="10" name="Afbeelding 3">
            <a:extLst>
              <a:ext uri="{FF2B5EF4-FFF2-40B4-BE49-F238E27FC236}">
                <a16:creationId xmlns:a16="http://schemas.microsoft.com/office/drawing/2014/main" id="{52F5B29B-3BE9-4099-BF6A-A197A5C013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6" y="2966222"/>
            <a:ext cx="2676128" cy="2007096"/>
          </a:xfrm>
          <a:prstGeom prst="rect">
            <a:avLst/>
          </a:prstGeom>
          <a:ln w="19050">
            <a:solidFill>
              <a:srgbClr val="73C9B1"/>
            </a:solidFill>
          </a:ln>
        </p:spPr>
      </p:pic>
      <p:pic>
        <p:nvPicPr>
          <p:cNvPr id="9" name="Graphic 8" descr="Play">
            <a:extLst>
              <a:ext uri="{FF2B5EF4-FFF2-40B4-BE49-F238E27FC236}">
                <a16:creationId xmlns:a16="http://schemas.microsoft.com/office/drawing/2014/main" id="{E989569D-8C36-45CD-9997-B5FCB412AF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5896" y="2435299"/>
            <a:ext cx="310610" cy="3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650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-92546"/>
            <a:ext cx="8928992" cy="5072175"/>
          </a:xfrm>
          <a:prstGeom prst="rect">
            <a:avLst/>
          </a:prstGeom>
          <a:noFill/>
          <a:ln w="38100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6649A-3752-499D-8CAF-B1674B58974C}"/>
              </a:ext>
            </a:extLst>
          </p:cNvPr>
          <p:cNvSpPr txBox="1"/>
          <p:nvPr/>
        </p:nvSpPr>
        <p:spPr>
          <a:xfrm>
            <a:off x="388232" y="459307"/>
            <a:ext cx="85689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Growth in Dar Es Salaam is unlimited</a:t>
            </a:r>
          </a:p>
          <a:p>
            <a:endParaRPr lang="nl-BE" sz="2000" dirty="0">
              <a:solidFill>
                <a:schemeClr val="accent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75% are ‘informal settlements’</a:t>
            </a:r>
          </a:p>
          <a:p>
            <a:endParaRPr lang="nl-BE" sz="2000" dirty="0">
              <a:solidFill>
                <a:schemeClr val="accent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Enormous problems</a:t>
            </a:r>
          </a:p>
          <a:p>
            <a:pPr lvl="1"/>
            <a:r>
              <a:rPr lang="nl-BE" sz="1400" dirty="0">
                <a:solidFill>
                  <a:schemeClr val="accent5"/>
                </a:solidFill>
              </a:rPr>
              <a:t>	</a:t>
            </a:r>
          </a:p>
          <a:p>
            <a:pPr lvl="1"/>
            <a:r>
              <a:rPr lang="nl-BE" sz="1400" dirty="0">
                <a:solidFill>
                  <a:schemeClr val="accent5"/>
                </a:solidFill>
              </a:rPr>
              <a:t>	Planning</a:t>
            </a:r>
          </a:p>
          <a:p>
            <a:pPr lvl="1"/>
            <a:r>
              <a:rPr lang="nl-BE" sz="1400" dirty="0">
                <a:solidFill>
                  <a:schemeClr val="accent5"/>
                </a:solidFill>
              </a:rPr>
              <a:t>	Decent housing </a:t>
            </a:r>
          </a:p>
          <a:p>
            <a:pPr lvl="1"/>
            <a:r>
              <a:rPr lang="nl-BE" sz="1400" dirty="0">
                <a:solidFill>
                  <a:schemeClr val="accent5"/>
                </a:solidFill>
              </a:rPr>
              <a:t>       (water/energy/sustainable building)</a:t>
            </a:r>
          </a:p>
          <a:p>
            <a:pPr lvl="1"/>
            <a:r>
              <a:rPr lang="nl-BE" sz="1400" dirty="0">
                <a:solidFill>
                  <a:schemeClr val="accent5"/>
                </a:solidFill>
              </a:rPr>
              <a:t>	Mobility</a:t>
            </a:r>
          </a:p>
          <a:p>
            <a:pPr lvl="1"/>
            <a:r>
              <a:rPr lang="nl-BE" sz="1400" dirty="0">
                <a:solidFill>
                  <a:schemeClr val="accent5"/>
                </a:solidFill>
              </a:rPr>
              <a:t>	Socio-economic development</a:t>
            </a:r>
          </a:p>
          <a:p>
            <a:pPr lvl="1"/>
            <a:r>
              <a:rPr lang="nl-BE" sz="1400" dirty="0">
                <a:solidFill>
                  <a:schemeClr val="accent5"/>
                </a:solidFill>
              </a:rPr>
              <a:t>	Cultural heritage</a:t>
            </a:r>
          </a:p>
          <a:p>
            <a:pPr lvl="1"/>
            <a:r>
              <a:rPr lang="nl-BE" sz="1400" dirty="0">
                <a:solidFill>
                  <a:schemeClr val="accent5"/>
                </a:solidFill>
              </a:rPr>
              <a:t>	…</a:t>
            </a:r>
          </a:p>
          <a:p>
            <a:pPr lvl="1"/>
            <a:r>
              <a:rPr lang="nl-BE" sz="1400" dirty="0">
                <a:solidFill>
                  <a:schemeClr val="accent5"/>
                </a:solidFill>
              </a:rPr>
              <a:t>	</a:t>
            </a:r>
          </a:p>
        </p:txBody>
      </p:sp>
      <p:sp>
        <p:nvSpPr>
          <p:cNvPr id="6" name="Rechthoek 44">
            <a:extLst>
              <a:ext uri="{FF2B5EF4-FFF2-40B4-BE49-F238E27FC236}">
                <a16:creationId xmlns:a16="http://schemas.microsoft.com/office/drawing/2014/main" id="{3B6E3646-F946-4428-A979-6FD017293096}"/>
              </a:ext>
            </a:extLst>
          </p:cNvPr>
          <p:cNvSpPr/>
          <p:nvPr/>
        </p:nvSpPr>
        <p:spPr>
          <a:xfrm>
            <a:off x="388232" y="3939902"/>
            <a:ext cx="8367536" cy="45719"/>
          </a:xfrm>
          <a:prstGeom prst="rect">
            <a:avLst/>
          </a:prstGeom>
          <a:solidFill>
            <a:srgbClr val="73C9B1"/>
          </a:solidFill>
          <a:ln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870469-B37B-FF48-BF38-53FF9F4335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427734"/>
            <a:ext cx="3212976" cy="24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37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555526"/>
            <a:ext cx="8928992" cy="468052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hoek 10">
            <a:extLst>
              <a:ext uri="{FF2B5EF4-FFF2-40B4-BE49-F238E27FC236}">
                <a16:creationId xmlns:a16="http://schemas.microsoft.com/office/drawing/2014/main" id="{770FF1EF-D898-43E2-8A69-7EAE11C437BA}"/>
              </a:ext>
            </a:extLst>
          </p:cNvPr>
          <p:cNvSpPr/>
          <p:nvPr/>
        </p:nvSpPr>
        <p:spPr>
          <a:xfrm>
            <a:off x="2735796" y="150714"/>
            <a:ext cx="3960440" cy="809624"/>
          </a:xfrm>
          <a:prstGeom prst="rect">
            <a:avLst/>
          </a:prstGeom>
          <a:solidFill>
            <a:srgbClr val="73C9B1"/>
          </a:solidFill>
          <a:ln w="28575" cmpd="sng">
            <a:solidFill>
              <a:srgbClr val="73C9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rgbClr val="73C9B1"/>
              </a:solidFill>
              <a:latin typeface="Calibri"/>
            </a:endParaRPr>
          </a:p>
        </p:txBody>
      </p:sp>
      <p:sp>
        <p:nvSpPr>
          <p:cNvPr id="4" name="Tekstvak 21">
            <a:extLst>
              <a:ext uri="{FF2B5EF4-FFF2-40B4-BE49-F238E27FC236}">
                <a16:creationId xmlns:a16="http://schemas.microsoft.com/office/drawing/2014/main" id="{B9CA1318-F4AF-49D5-909C-FF6EA164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58249"/>
            <a:ext cx="4968552" cy="620619"/>
          </a:xfrm>
          <a:prstGeom prst="rect">
            <a:avLst/>
          </a:prstGeom>
          <a:solidFill>
            <a:srgbClr val="73C9B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nl-NL" altLang="en-US" sz="4800" b="1" baseline="30000" dirty="0">
                <a:solidFill>
                  <a:schemeClr val="accent5"/>
                </a:solidFill>
                <a:latin typeface="Verdana" panose="020B0604030504040204" pitchFamily="34" charset="0"/>
              </a:rPr>
              <a:t>Building up a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3C3C4-B1C2-4316-85F6-F2A51B4E4486}"/>
              </a:ext>
            </a:extLst>
          </p:cNvPr>
          <p:cNvSpPr txBox="1"/>
          <p:nvPr/>
        </p:nvSpPr>
        <p:spPr>
          <a:xfrm>
            <a:off x="251520" y="112364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Start: workshop Dar Es Salaam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16D99-91DB-4C7B-A69D-E58E62A74EB8}"/>
              </a:ext>
            </a:extLst>
          </p:cNvPr>
          <p:cNvSpPr txBox="1"/>
          <p:nvPr/>
        </p:nvSpPr>
        <p:spPr>
          <a:xfrm>
            <a:off x="243714" y="4083918"/>
            <a:ext cx="843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Afterwards: many, many mails, phone calls, meetings …</a:t>
            </a:r>
          </a:p>
        </p:txBody>
      </p:sp>
      <p:pic>
        <p:nvPicPr>
          <p:cNvPr id="15" name="Graphic 14" descr="Play">
            <a:extLst>
              <a:ext uri="{FF2B5EF4-FFF2-40B4-BE49-F238E27FC236}">
                <a16:creationId xmlns:a16="http://schemas.microsoft.com/office/drawing/2014/main" id="{CB0103D4-A510-475F-B85F-1121150801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005829" y="1387493"/>
            <a:ext cx="721646" cy="720081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FD2296FF-D28A-41D0-9291-695ACF5425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888" y="2108158"/>
            <a:ext cx="2270974" cy="170323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B2F54C30-8CB5-4243-B528-C87B1589CB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949" y="2108357"/>
            <a:ext cx="2273515" cy="170303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035954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865B4-6C68-4139-A8CC-8A59D7C38E9D}"/>
              </a:ext>
            </a:extLst>
          </p:cNvPr>
          <p:cNvSpPr/>
          <p:nvPr/>
        </p:nvSpPr>
        <p:spPr>
          <a:xfrm>
            <a:off x="107504" y="-92546"/>
            <a:ext cx="8928992" cy="5328592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3C3C4-B1C2-4316-85F6-F2A51B4E4486}"/>
              </a:ext>
            </a:extLst>
          </p:cNvPr>
          <p:cNvSpPr txBox="1"/>
          <p:nvPr/>
        </p:nvSpPr>
        <p:spPr>
          <a:xfrm>
            <a:off x="251520" y="41151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Challenge: </a:t>
            </a:r>
            <a:r>
              <a:rPr lang="nl-BE" sz="2000" b="1" dirty="0">
                <a:solidFill>
                  <a:schemeClr val="accent5"/>
                </a:solidFill>
              </a:rPr>
              <a:t>sustainable urban development </a:t>
            </a:r>
            <a:r>
              <a:rPr lang="nl-BE" sz="2000" dirty="0">
                <a:solidFill>
                  <a:schemeClr val="accent5"/>
                </a:solidFill>
              </a:rPr>
              <a:t>in a fast growing 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93A0D-DB48-4DB4-8A7A-09A7B3F8CCB0}"/>
              </a:ext>
            </a:extLst>
          </p:cNvPr>
          <p:cNvSpPr txBox="1"/>
          <p:nvPr/>
        </p:nvSpPr>
        <p:spPr>
          <a:xfrm>
            <a:off x="251520" y="1457847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b="1" dirty="0">
                <a:solidFill>
                  <a:schemeClr val="accent5"/>
                </a:solidFill>
              </a:rPr>
              <a:t>SDG 11 </a:t>
            </a:r>
            <a:r>
              <a:rPr lang="nl-BE" sz="2000" dirty="0">
                <a:solidFill>
                  <a:schemeClr val="accent5"/>
                </a:solidFill>
              </a:rPr>
              <a:t>as a framework (‘</a:t>
            </a:r>
            <a:r>
              <a:rPr lang="nl-BE" sz="2000" i="1" dirty="0">
                <a:solidFill>
                  <a:schemeClr val="accent5"/>
                </a:solidFill>
              </a:rPr>
              <a:t>Domains of Change’</a:t>
            </a:r>
            <a:r>
              <a:rPr lang="nl-BE" sz="20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517F5-904D-4074-8851-BC116DE622B7}"/>
              </a:ext>
            </a:extLst>
          </p:cNvPr>
          <p:cNvSpPr txBox="1"/>
          <p:nvPr/>
        </p:nvSpPr>
        <p:spPr>
          <a:xfrm>
            <a:off x="251520" y="2196409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All Flemish Universities + University college PXL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C85EA-9205-453B-8D59-257CFD2B940C}"/>
              </a:ext>
            </a:extLst>
          </p:cNvPr>
          <p:cNvSpPr txBox="1"/>
          <p:nvPr/>
        </p:nvSpPr>
        <p:spPr>
          <a:xfrm>
            <a:off x="233445" y="307580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The</a:t>
            </a:r>
            <a:r>
              <a:rPr lang="nl-BE" sz="2000" b="1" dirty="0">
                <a:solidFill>
                  <a:schemeClr val="accent5"/>
                </a:solidFill>
              </a:rPr>
              <a:t> A</a:t>
            </a:r>
            <a:r>
              <a:rPr lang="nl-BE" sz="2000" dirty="0">
                <a:solidFill>
                  <a:schemeClr val="accent5"/>
                </a:solidFill>
              </a:rPr>
              <a:t>frican </a:t>
            </a:r>
            <a:r>
              <a:rPr lang="nl-BE" sz="2000" b="1" dirty="0">
                <a:solidFill>
                  <a:schemeClr val="accent5"/>
                </a:solidFill>
              </a:rPr>
              <a:t>C</a:t>
            </a:r>
            <a:r>
              <a:rPr lang="nl-BE" sz="2000" dirty="0">
                <a:solidFill>
                  <a:schemeClr val="accent5"/>
                </a:solidFill>
              </a:rPr>
              <a:t>entre for Sustainable Cities </a:t>
            </a:r>
            <a:r>
              <a:rPr lang="nl-BE" sz="2000" b="1" dirty="0">
                <a:solidFill>
                  <a:schemeClr val="accent5"/>
                </a:solidFill>
              </a:rPr>
              <a:t>S</a:t>
            </a:r>
            <a:r>
              <a:rPr lang="nl-BE" sz="2000" dirty="0">
                <a:solidFill>
                  <a:schemeClr val="accent5"/>
                </a:solidFill>
              </a:rPr>
              <a:t>tudies (ACS)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3C0A1B-DD79-455C-B9D9-D672CFD98810}"/>
              </a:ext>
            </a:extLst>
          </p:cNvPr>
          <p:cNvSpPr txBox="1"/>
          <p:nvPr/>
        </p:nvSpPr>
        <p:spPr>
          <a:xfrm>
            <a:off x="251520" y="390944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sz="2000" dirty="0">
                <a:solidFill>
                  <a:schemeClr val="accent5"/>
                </a:solidFill>
              </a:rPr>
              <a:t>Three </a:t>
            </a:r>
            <a:r>
              <a:rPr lang="nl-BE" sz="2000" b="1" dirty="0">
                <a:solidFill>
                  <a:schemeClr val="accent5"/>
                </a:solidFill>
              </a:rPr>
              <a:t>pilot sites</a:t>
            </a:r>
          </a:p>
        </p:txBody>
      </p:sp>
    </p:spTree>
    <p:extLst>
      <p:ext uri="{BB962C8B-B14F-4D97-AF65-F5344CB8AC3E}">
        <p14:creationId xmlns:p14="http://schemas.microsoft.com/office/powerpoint/2010/main" val="257892766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582C26B18E74DA6F52D6C657F8B79" ma:contentTypeVersion="13" ma:contentTypeDescription="Een nieuw document maken." ma:contentTypeScope="" ma:versionID="d13f1d156c688e843a4ce1a195fa361a">
  <xsd:schema xmlns:xsd="http://www.w3.org/2001/XMLSchema" xmlns:xs="http://www.w3.org/2001/XMLSchema" xmlns:p="http://schemas.microsoft.com/office/2006/metadata/properties" xmlns:ns2="2a951082-c592-4248-a879-50761f1225b6" xmlns:ns3="ad3986a9-4da0-4a52-bd94-fb9ef1922257" targetNamespace="http://schemas.microsoft.com/office/2006/metadata/properties" ma:root="true" ma:fieldsID="17b74a81d1a6f66a31f86f67016228c1" ns2:_="" ns3:_="">
    <xsd:import namespace="2a951082-c592-4248-a879-50761f1225b6"/>
    <xsd:import namespace="ad3986a9-4da0-4a52-bd94-fb9ef19222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51082-c592-4248-a879-50761f122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986a9-4da0-4a52-bd94-fb9ef19222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B73A52-90A1-43B2-86A8-7827B27D50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F5D3BC-CDF2-4AB3-AD68-D67B378553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5A34AF-60AD-4B1C-B179-852941AA7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51082-c592-4248-a879-50761f1225b6"/>
    <ds:schemaRef ds:uri="ad3986a9-4da0-4a52-bd94-fb9ef19222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523</Words>
  <Application>Microsoft Office PowerPoint</Application>
  <PresentationFormat>Diavoorstelling (16:9)</PresentationFormat>
  <Paragraphs>116</Paragraphs>
  <Slides>17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Times</vt:lpstr>
      <vt:lpstr>Verdana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뿿쾐ս뿿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Studeren in het  hoger onderwijs     Luc De Schepper rector  Universiteit Hasselt</dc:title>
  <dc:creator>Mieke Daenen</dc:creator>
  <cp:lastModifiedBy>Christophe Goossens</cp:lastModifiedBy>
  <cp:revision>1935</cp:revision>
  <cp:lastPrinted>2019-05-13T07:57:35Z</cp:lastPrinted>
  <dcterms:created xsi:type="dcterms:W3CDTF">2012-11-05T14:29:46Z</dcterms:created>
  <dcterms:modified xsi:type="dcterms:W3CDTF">2021-09-30T14:50:29Z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0x010100A9A582C26B18E74DA6F52D6C657F8B79</vt:lpwstr>
  </property>
</Properties>
</file>